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3037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6972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9548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26775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3304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5879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2942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3144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768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71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7652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5444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355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1082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956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2093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820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FBAF5D7-6202-49B1-A8D6-05293D885238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F20C3-2715-485D-B0E0-F706A598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8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705" y="110628"/>
            <a:ext cx="10013180" cy="783770"/>
          </a:xfrm>
        </p:spPr>
        <p:txBody>
          <a:bodyPr/>
          <a:lstStyle/>
          <a:p>
            <a:pPr algn="ctr" rtl="1">
              <a:lnSpc>
                <a:spcPct val="150000"/>
              </a:lnSpc>
            </a:pPr>
            <a:r>
              <a:rPr lang="fa-IR" sz="3200" dirty="0" smtClean="0">
                <a:solidFill>
                  <a:srgbClr val="FFFF00"/>
                </a:solidFill>
                <a:cs typeface="B Titr" panose="00000700000000000000" pitchFamily="2" charset="-78"/>
              </a:rPr>
              <a:t>به نام خدا</a:t>
            </a:r>
            <a:r>
              <a:rPr lang="fa-IR" sz="4800" dirty="0" smtClean="0">
                <a:solidFill>
                  <a:srgbClr val="FFFF00"/>
                </a:solidFill>
                <a:cs typeface="B Titr" panose="00000700000000000000" pitchFamily="2" charset="-78"/>
              </a:rPr>
              <a:t/>
            </a:r>
            <a:br>
              <a:rPr lang="fa-IR" sz="4800" dirty="0" smtClean="0">
                <a:solidFill>
                  <a:srgbClr val="FFFF00"/>
                </a:solidFill>
                <a:cs typeface="B Titr" panose="00000700000000000000" pitchFamily="2" charset="-78"/>
              </a:rPr>
            </a:br>
            <a:r>
              <a:rPr lang="fa-IR" sz="4800" dirty="0" smtClean="0">
                <a:solidFill>
                  <a:srgbClr val="FFFF00"/>
                </a:solidFill>
                <a:cs typeface="B Titr" panose="00000700000000000000" pitchFamily="2" charset="-78"/>
              </a:rPr>
              <a:t/>
            </a:r>
            <a:br>
              <a:rPr lang="fa-IR" sz="4800" dirty="0" smtClean="0">
                <a:solidFill>
                  <a:srgbClr val="FFFF00"/>
                </a:solidFill>
                <a:cs typeface="B Titr" panose="00000700000000000000" pitchFamily="2" charset="-78"/>
              </a:rPr>
            </a:br>
            <a:r>
              <a:rPr lang="en-US" sz="5400" dirty="0" smtClean="0">
                <a:solidFill>
                  <a:srgbClr val="FFFF00"/>
                </a:solidFill>
                <a:cs typeface="B Titr" panose="00000700000000000000" pitchFamily="2" charset="-78"/>
              </a:rPr>
              <a:t/>
            </a:r>
            <a:br>
              <a:rPr lang="en-US" sz="5400" dirty="0" smtClean="0">
                <a:solidFill>
                  <a:srgbClr val="FFFF00"/>
                </a:solidFill>
                <a:cs typeface="B Titr" panose="00000700000000000000" pitchFamily="2" charset="-78"/>
              </a:rPr>
            </a:br>
            <a:endParaRPr lang="en-US" sz="5400" b="1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458" y="5068389"/>
            <a:ext cx="8653349" cy="1532708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fa-IR" sz="6700" dirty="0" smtClean="0">
                <a:cs typeface="B Titr" panose="00000700000000000000" pitchFamily="2" charset="-78"/>
              </a:rPr>
              <a:t>یاســین</a:t>
            </a:r>
            <a:r>
              <a:rPr lang="fa-IR" sz="6500" dirty="0" smtClean="0">
                <a:cs typeface="B Titr" panose="00000700000000000000" pitchFamily="2" charset="-78"/>
              </a:rPr>
              <a:t> دهفـولی</a:t>
            </a:r>
            <a:endParaRPr lang="en-US" sz="6500" dirty="0" smtClean="0">
              <a:cs typeface="B Titr" panose="00000700000000000000" pitchFamily="2" charset="-78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fa-IR" sz="6500" dirty="0" smtClean="0">
                <a:cs typeface="B Titr" panose="00000700000000000000" pitchFamily="2" charset="-78"/>
              </a:rPr>
              <a:t>بهـار </a:t>
            </a:r>
            <a:r>
              <a:rPr lang="fa-IR" sz="5400" dirty="0">
                <a:cs typeface="B Titr" panose="00000700000000000000" pitchFamily="2" charset="-78"/>
              </a:rPr>
              <a:t>1400</a:t>
            </a:r>
            <a:endParaRPr lang="en-US" sz="5400" dirty="0">
              <a:cs typeface="B Titr" panose="00000700000000000000" pitchFamily="2" charset="-78"/>
            </a:endParaRPr>
          </a:p>
        </p:txBody>
      </p:sp>
      <p:pic>
        <p:nvPicPr>
          <p:cNvPr id="1028" name="Picture 4" descr="Amirkabir University of Technology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23" y="1019408"/>
            <a:ext cx="3081344" cy="30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0336" y="4110482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4000" dirty="0">
                <a:solidFill>
                  <a:srgbClr val="FFFF00"/>
                </a:solidFill>
                <a:cs typeface="B Titr" panose="00000700000000000000" pitchFamily="2" charset="-78"/>
              </a:rPr>
              <a:t>پروژه میانی درس برنامه نویسی پیشرفته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7026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6768" y="1971996"/>
            <a:ext cx="6051127" cy="971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37" y="1362312"/>
            <a:ext cx="2543530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88" y="3623037"/>
            <a:ext cx="470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 err="1" smtClean="0">
                <a:cs typeface="B Nazanin" panose="00000400000000000000" pitchFamily="2" charset="-78"/>
              </a:rPr>
              <a:t>parent_maze</a:t>
            </a:r>
            <a:endParaRPr lang="en-US" b="1" dirty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برای یک </a:t>
            </a:r>
            <a:r>
              <a:rPr lang="en-US" b="1" dirty="0" smtClean="0">
                <a:cs typeface="B Nazanin" panose="00000400000000000000" pitchFamily="2" charset="-78"/>
              </a:rPr>
              <a:t>maze</a:t>
            </a:r>
            <a:r>
              <a:rPr lang="fa-IR" b="1" dirty="0" smtClean="0">
                <a:cs typeface="B Nazanin" panose="00000400000000000000" pitchFamily="2" charset="-78"/>
              </a:rPr>
              <a:t> </a:t>
            </a:r>
            <a:r>
              <a:rPr lang="en-US" b="1" dirty="0" smtClean="0">
                <a:cs typeface="B Nazanin" panose="00000400000000000000" pitchFamily="2" charset="-78"/>
              </a:rPr>
              <a:t>3</a:t>
            </a:r>
            <a:r>
              <a:rPr lang="fa-IR" b="1" dirty="0" smtClean="0">
                <a:cs typeface="B Nazanin" panose="00000400000000000000" pitchFamily="2" charset="-78"/>
              </a:rPr>
              <a:t> </a:t>
            </a:r>
            <a:r>
              <a:rPr lang="en-US" b="1" dirty="0" smtClean="0">
                <a:cs typeface="B Nazanin" panose="00000400000000000000" pitchFamily="2" charset="-78"/>
              </a:rPr>
              <a:t>x</a:t>
            </a:r>
            <a:r>
              <a:rPr lang="fa-IR" b="1" dirty="0" smtClean="0">
                <a:cs typeface="B Nazanin" panose="00000400000000000000" pitchFamily="2" charset="-78"/>
              </a:rPr>
              <a:t> </a:t>
            </a:r>
            <a:r>
              <a:rPr lang="en-US" b="1" dirty="0" smtClean="0">
                <a:cs typeface="B Nazanin" panose="00000400000000000000" pitchFamily="2" charset="-78"/>
              </a:rPr>
              <a:t>3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28988" y="304672"/>
            <a:ext cx="9404723" cy="81002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Path finding in BFS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76207" y="2148685"/>
            <a:ext cx="618309" cy="618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31349" y="3623037"/>
            <a:ext cx="470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b="1" dirty="0" err="1" smtClean="0">
                <a:cs typeface="B Nazanin" panose="00000400000000000000" pitchFamily="2" charset="-78"/>
              </a:rPr>
              <a:t>parent_vector</a:t>
            </a:r>
            <a:endParaRPr lang="en-US" b="1" dirty="0">
              <a:cs typeface="B Nazanin" panose="00000400000000000000" pitchFamily="2" charset="-78"/>
            </a:endParaRPr>
          </a:p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برای </a:t>
            </a:r>
            <a:r>
              <a:rPr lang="en-US" b="1" dirty="0" smtClean="0">
                <a:cs typeface="B Nazanin" panose="00000400000000000000" pitchFamily="2" charset="-78"/>
              </a:rPr>
              <a:t>BFS</a:t>
            </a:r>
            <a:r>
              <a:rPr lang="fa-IR" b="1" dirty="0" smtClean="0">
                <a:cs typeface="B Nazanin" panose="00000400000000000000" pitchFamily="2" charset="-78"/>
              </a:rPr>
              <a:t> اجرا شده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997" y="4720317"/>
            <a:ext cx="10100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در آخر برای یافتن مسیر از خانه مقصد شروع میکنیم و به وسیله </a:t>
            </a:r>
            <a:r>
              <a:rPr lang="en-US" sz="3200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parent</a:t>
            </a:r>
            <a:r>
              <a:rPr lang="fa-IR" sz="3200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 ها به سمت مبدا حرکت می کنیم تا به 1- برسیم.</a:t>
            </a:r>
            <a:endParaRPr lang="en-US" sz="3200" b="1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742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76514" y="155922"/>
            <a:ext cx="9404723" cy="78389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Path finding in BFS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750" y="1334304"/>
            <a:ext cx="4189330" cy="701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1" y="739490"/>
            <a:ext cx="2064243" cy="17781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898442" y="1371637"/>
            <a:ext cx="445650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1483" y="2808720"/>
            <a:ext cx="1014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خانه فعلی(مقصد) : </a:t>
            </a:r>
            <a:r>
              <a:rPr lang="en-US" sz="2400" b="1" dirty="0">
                <a:cs typeface="B Nazanin" panose="00000400000000000000" pitchFamily="2" charset="-78"/>
              </a:rPr>
              <a:t>8</a:t>
            </a:r>
            <a:r>
              <a:rPr lang="fa-IR" sz="2400" b="1" dirty="0" smtClean="0">
                <a:cs typeface="B Nazanin" panose="00000400000000000000" pitchFamily="2" charset="-78"/>
              </a:rPr>
              <a:t>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en-US" sz="2400" b="1" dirty="0" err="1" smtClean="0">
                <a:cs typeface="B Nazanin" panose="00000400000000000000" pitchFamily="2" charset="-78"/>
              </a:rPr>
              <a:t>parent_vector</a:t>
            </a:r>
            <a:r>
              <a:rPr lang="en-US" sz="2400" b="1" dirty="0" smtClean="0">
                <a:cs typeface="B Nazanin" panose="00000400000000000000" pitchFamily="2" charset="-78"/>
              </a:rPr>
              <a:t>[8] = 7</a:t>
            </a:r>
            <a:r>
              <a:rPr lang="fa-IR" sz="2400" b="1" dirty="0" smtClean="0">
                <a:cs typeface="B Nazanin" panose="00000400000000000000" pitchFamily="2" charset="-78"/>
              </a:rPr>
              <a:t>            خانه ی قبلی مسیر = </a:t>
            </a:r>
            <a:r>
              <a:rPr lang="en-US" sz="2400" b="1" dirty="0" smtClean="0">
                <a:cs typeface="B Nazanin" panose="00000400000000000000" pitchFamily="2" charset="-78"/>
              </a:rPr>
              <a:t>7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4556004" y="3550295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8310818" y="5034456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0785" y="3477055"/>
            <a:ext cx="973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خانه فعلی  : </a:t>
            </a:r>
            <a:r>
              <a:rPr lang="en-US" sz="2400" b="1" dirty="0" smtClean="0">
                <a:cs typeface="B Nazanin" panose="00000400000000000000" pitchFamily="2" charset="-78"/>
              </a:rPr>
              <a:t>7</a:t>
            </a:r>
            <a:r>
              <a:rPr lang="fa-IR" sz="2400" b="1" dirty="0" smtClean="0">
                <a:cs typeface="B Nazanin" panose="00000400000000000000" pitchFamily="2" charset="-78"/>
              </a:rPr>
              <a:t>   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      </a:t>
            </a:r>
            <a:r>
              <a:rPr lang="en-US" sz="2400" b="1" dirty="0" err="1" smtClean="0">
                <a:cs typeface="B Nazanin" panose="00000400000000000000" pitchFamily="2" charset="-78"/>
              </a:rPr>
              <a:t>parent_vector</a:t>
            </a:r>
            <a:r>
              <a:rPr lang="en-US" sz="2400" b="1" dirty="0" smtClean="0">
                <a:cs typeface="B Nazanin" panose="00000400000000000000" pitchFamily="2" charset="-78"/>
              </a:rPr>
              <a:t>[7] = 4</a:t>
            </a:r>
            <a:r>
              <a:rPr lang="fa-IR" sz="2400" b="1" dirty="0" smtClean="0">
                <a:cs typeface="B Nazanin" panose="00000400000000000000" pitchFamily="2" charset="-78"/>
              </a:rPr>
              <a:t>           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خانه ی قبلی مسیر = </a:t>
            </a:r>
            <a:r>
              <a:rPr lang="en-US" sz="2400" b="1" dirty="0" smtClean="0">
                <a:cs typeface="B Nazanin" panose="00000400000000000000" pitchFamily="2" charset="-78"/>
              </a:rPr>
              <a:t>4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8313753" y="3492797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8310819" y="4211491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7665" y="4252563"/>
            <a:ext cx="1045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خانه فعلی  : </a:t>
            </a:r>
            <a:r>
              <a:rPr lang="en-US" sz="2400" b="1" dirty="0" smtClean="0">
                <a:cs typeface="B Nazanin" panose="00000400000000000000" pitchFamily="2" charset="-78"/>
              </a:rPr>
              <a:t>4</a:t>
            </a:r>
            <a:r>
              <a:rPr lang="fa-IR" sz="2400" b="1" dirty="0" smtClean="0">
                <a:cs typeface="B Nazanin" panose="00000400000000000000" pitchFamily="2" charset="-78"/>
              </a:rPr>
              <a:t>   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      </a:t>
            </a:r>
            <a:r>
              <a:rPr lang="en-US" sz="2400" b="1" dirty="0" err="1" smtClean="0">
                <a:cs typeface="B Nazanin" panose="00000400000000000000" pitchFamily="2" charset="-78"/>
              </a:rPr>
              <a:t>parent_vector</a:t>
            </a:r>
            <a:r>
              <a:rPr lang="en-US" sz="2400" b="1" dirty="0" smtClean="0">
                <a:cs typeface="B Nazanin" panose="00000400000000000000" pitchFamily="2" charset="-78"/>
              </a:rPr>
              <a:t>[4] = 1</a:t>
            </a:r>
            <a:r>
              <a:rPr lang="fa-IR" sz="2400" b="1" dirty="0" smtClean="0">
                <a:cs typeface="B Nazanin" panose="00000400000000000000" pitchFamily="2" charset="-78"/>
              </a:rPr>
              <a:t> 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خانه ی قبلی مسیر = </a:t>
            </a:r>
            <a:r>
              <a:rPr lang="en-US" sz="2400" b="1" dirty="0" smtClean="0">
                <a:cs typeface="B Nazanin" panose="00000400000000000000" pitchFamily="2" charset="-78"/>
              </a:rPr>
              <a:t>1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01782" y="5028071"/>
            <a:ext cx="9945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خانه فعلی  : </a:t>
            </a:r>
            <a:r>
              <a:rPr lang="en-US" sz="2400" b="1" dirty="0" smtClean="0">
                <a:cs typeface="B Nazanin" panose="00000400000000000000" pitchFamily="2" charset="-78"/>
              </a:rPr>
              <a:t>1</a:t>
            </a:r>
            <a:r>
              <a:rPr lang="fa-IR" sz="2400" b="1" dirty="0" smtClean="0">
                <a:cs typeface="B Nazanin" panose="00000400000000000000" pitchFamily="2" charset="-78"/>
              </a:rPr>
              <a:t>   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      </a:t>
            </a:r>
            <a:r>
              <a:rPr lang="en-US" sz="2400" b="1" dirty="0" err="1" smtClean="0">
                <a:cs typeface="B Nazanin" panose="00000400000000000000" pitchFamily="2" charset="-78"/>
              </a:rPr>
              <a:t>parent_vector</a:t>
            </a:r>
            <a:r>
              <a:rPr lang="en-US" sz="2400" b="1" dirty="0" smtClean="0">
                <a:cs typeface="B Nazanin" panose="00000400000000000000" pitchFamily="2" charset="-78"/>
              </a:rPr>
              <a:t>[1] = 0</a:t>
            </a:r>
            <a:r>
              <a:rPr lang="fa-IR" sz="2400" b="1" dirty="0" smtClean="0">
                <a:cs typeface="B Nazanin" panose="00000400000000000000" pitchFamily="2" charset="-78"/>
              </a:rPr>
              <a:t> 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خانه ی قبلی مسیر = </a:t>
            </a:r>
            <a:r>
              <a:rPr lang="en-US" sz="2400" b="1" dirty="0" smtClean="0">
                <a:cs typeface="B Nazanin" panose="00000400000000000000" pitchFamily="2" charset="-78"/>
              </a:rPr>
              <a:t>0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8832" y="5779238"/>
            <a:ext cx="958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خانه فعلی  : </a:t>
            </a:r>
            <a:r>
              <a:rPr lang="en-US" sz="2400" b="1" dirty="0" smtClean="0">
                <a:cs typeface="B Nazanin" panose="00000400000000000000" pitchFamily="2" charset="-78"/>
              </a:rPr>
              <a:t>0</a:t>
            </a:r>
            <a:r>
              <a:rPr lang="fa-IR" sz="2400" b="1" dirty="0" smtClean="0">
                <a:cs typeface="B Nazanin" panose="00000400000000000000" pitchFamily="2" charset="-78"/>
              </a:rPr>
              <a:t>    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      </a:t>
            </a:r>
            <a:r>
              <a:rPr lang="en-US" sz="2400" b="1" dirty="0" err="1" smtClean="0">
                <a:cs typeface="B Nazanin" panose="00000400000000000000" pitchFamily="2" charset="-78"/>
              </a:rPr>
              <a:t>parent_vector</a:t>
            </a:r>
            <a:r>
              <a:rPr lang="en-US" sz="2400" b="1" dirty="0" smtClean="0">
                <a:cs typeface="B Nazanin" panose="00000400000000000000" pitchFamily="2" charset="-78"/>
              </a:rPr>
              <a:t>[0] =-1</a:t>
            </a:r>
            <a:r>
              <a:rPr lang="fa-IR" sz="2400" b="1" dirty="0" smtClean="0">
                <a:cs typeface="B Nazanin" panose="00000400000000000000" pitchFamily="2" charset="-78"/>
              </a:rPr>
              <a:t>         </a:t>
            </a:r>
            <a:r>
              <a:rPr lang="en-US" sz="2400" b="1" dirty="0" smtClean="0">
                <a:cs typeface="B Nazanin" panose="00000400000000000000" pitchFamily="2" charset="-78"/>
              </a:rPr>
              <a:t>  </a:t>
            </a:r>
            <a:r>
              <a:rPr lang="fa-IR" sz="2400" b="1" dirty="0" smtClean="0">
                <a:cs typeface="B Nazanin" panose="00000400000000000000" pitchFamily="2" charset="-78"/>
              </a:rPr>
              <a:t> اتمام مسیریابی در </a:t>
            </a:r>
            <a:r>
              <a:rPr lang="en-US" sz="2400" b="1" dirty="0" smtClean="0">
                <a:cs typeface="B Nazanin" panose="00000400000000000000" pitchFamily="2" charset="-78"/>
              </a:rPr>
              <a:t>BFS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8310817" y="2841193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528364" y="5826030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4553070" y="5065603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4556003" y="4267861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4556004" y="2800121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8310818" y="5762759"/>
            <a:ext cx="406461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7865167" y="1417771"/>
            <a:ext cx="445650" cy="4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325389" y="1452848"/>
            <a:ext cx="2629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Shortest</a:t>
            </a:r>
            <a:r>
              <a:rPr lang="en-US" b="1" dirty="0" smtClean="0">
                <a:solidFill>
                  <a:srgbClr val="FFFF00"/>
                </a:solidFill>
              </a:rPr>
              <a:t> path = 01478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39494" y="1905287"/>
            <a:ext cx="11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         C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>
            <a:off x="9431380" y="2018556"/>
            <a:ext cx="383177" cy="159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938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278546"/>
            <a:ext cx="9404723" cy="740356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Bidirectional search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0" y="1402080"/>
            <a:ext cx="9643065" cy="4484914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en-US" sz="2800" b="1" dirty="0" smtClean="0">
                <a:cs typeface="B Nazanin" panose="00000400000000000000" pitchFamily="2" charset="-78"/>
              </a:rPr>
              <a:t>Bidirectional </a:t>
            </a:r>
            <a:r>
              <a:rPr lang="en-US" sz="2800" b="1" dirty="0" err="1" smtClean="0">
                <a:cs typeface="B Nazanin" panose="00000400000000000000" pitchFamily="2" charset="-78"/>
              </a:rPr>
              <a:t>searach</a:t>
            </a:r>
            <a:r>
              <a:rPr lang="en-US" sz="2800" b="1" dirty="0" smtClean="0"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cs typeface="B Nazanin" panose="00000400000000000000" pitchFamily="2" charset="-78"/>
              </a:rPr>
              <a:t> چیست؟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sz="2800" b="1" dirty="0">
              <a:cs typeface="B Nazanin" panose="00000400000000000000" pitchFamily="2" charset="-78"/>
            </a:endParaRPr>
          </a:p>
        </p:txBody>
      </p:sp>
      <p:pic>
        <p:nvPicPr>
          <p:cNvPr id="1028" name="Picture 4" descr="Uninformed Search Algorithms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33" y="2255520"/>
            <a:ext cx="5616279" cy="382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52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2" y="304673"/>
            <a:ext cx="8698185" cy="792607"/>
          </a:xfrm>
        </p:spPr>
        <p:txBody>
          <a:bodyPr/>
          <a:lstStyle/>
          <a:p>
            <a:r>
              <a:rPr lang="en-US" sz="3800" b="1" dirty="0">
                <a:solidFill>
                  <a:srgbClr val="FFFF00"/>
                </a:solidFill>
              </a:rPr>
              <a:t>Bidirectional </a:t>
            </a:r>
            <a:r>
              <a:rPr lang="en-US" sz="3800" b="1" dirty="0" smtClean="0">
                <a:solidFill>
                  <a:srgbClr val="FFFF00"/>
                </a:solidFill>
              </a:rPr>
              <a:t>search </a:t>
            </a:r>
            <a:r>
              <a:rPr lang="en-US" sz="3800" b="1" dirty="0">
                <a:solidFill>
                  <a:srgbClr val="FFFF00"/>
                </a:solidFill>
              </a:rPr>
              <a:t>Implementation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272" y="1341119"/>
            <a:ext cx="10017534" cy="4602479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استفاده از </a:t>
            </a:r>
            <a:r>
              <a:rPr lang="en-US" sz="3200" b="1" dirty="0" smtClean="0">
                <a:cs typeface="B Nazanin" panose="00000400000000000000" pitchFamily="2" charset="-78"/>
              </a:rPr>
              <a:t>BFS</a:t>
            </a:r>
            <a:endParaRPr lang="fa-IR" sz="3200" b="1" dirty="0" smtClean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تعریف تابع </a:t>
            </a:r>
            <a:r>
              <a:rPr lang="en-US" sz="3200" b="1" dirty="0" err="1" smtClean="0">
                <a:cs typeface="B Nazanin" panose="00000400000000000000" pitchFamily="2" charset="-78"/>
              </a:rPr>
              <a:t>Backward_BFS</a:t>
            </a:r>
            <a:endParaRPr lang="fa-IR" sz="3200" b="1" dirty="0" smtClean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یافتن </a:t>
            </a:r>
            <a:r>
              <a:rPr lang="en-US" sz="3200" b="1" dirty="0" smtClean="0">
                <a:cs typeface="B Nazanin" panose="00000400000000000000" pitchFamily="2" charset="-78"/>
              </a:rPr>
              <a:t>Intersection node</a:t>
            </a:r>
            <a:r>
              <a:rPr lang="fa-IR" sz="3200" b="1" dirty="0" smtClean="0">
                <a:cs typeface="B Nazanin" panose="00000400000000000000" pitchFamily="2" charset="-78"/>
              </a:rPr>
              <a:t> از روی </a:t>
            </a:r>
            <a:r>
              <a:rPr lang="en-US" sz="3200" b="1" dirty="0" err="1" smtClean="0">
                <a:cs typeface="B Nazanin" panose="00000400000000000000" pitchFamily="2" charset="-78"/>
              </a:rPr>
              <a:t>Parent_vector</a:t>
            </a:r>
            <a:r>
              <a:rPr lang="fa-IR" sz="3200" b="1" dirty="0" smtClean="0">
                <a:cs typeface="B Nazanin" panose="00000400000000000000" pitchFamily="2" charset="-78"/>
              </a:rPr>
              <a:t> ها</a:t>
            </a:r>
          </a:p>
          <a:p>
            <a:pPr algn="r" rtl="1"/>
            <a:endParaRPr lang="en-US" dirty="0" smtClean="0"/>
          </a:p>
        </p:txBody>
      </p:sp>
      <p:pic>
        <p:nvPicPr>
          <p:cNvPr id="2056" name="Picture 8" descr="Two-way breadth first search for path planning - Programmer Sou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3" y="3317966"/>
            <a:ext cx="4406537" cy="29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22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192" y="1271451"/>
            <a:ext cx="9381808" cy="497694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The results are in </a:t>
            </a:r>
            <a:r>
              <a:rPr lang="en-US" sz="6600" dirty="0" err="1" smtClean="0">
                <a:solidFill>
                  <a:srgbClr val="FFFF00"/>
                </a:solidFill>
              </a:rPr>
              <a:t>Vscode</a:t>
            </a:r>
            <a:endParaRPr lang="en-US" sz="660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6600" smtClean="0">
                <a:solidFill>
                  <a:srgbClr val="FFFF00"/>
                </a:solidFill>
              </a:rPr>
              <a:t> </a:t>
            </a:r>
            <a:r>
              <a:rPr lang="en-US" sz="6600" dirty="0" smtClean="0">
                <a:solidFill>
                  <a:srgbClr val="FFFF00"/>
                </a:solidFill>
              </a:rPr>
              <a:t>we can test it!</a:t>
            </a:r>
          </a:p>
          <a:p>
            <a:pPr marL="0" indent="0" algn="ctr">
              <a:buNone/>
            </a:pPr>
            <a:endParaRPr lang="en-US" sz="6600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6600" dirty="0" smtClean="0">
                <a:solidFill>
                  <a:srgbClr val="FFFF00"/>
                </a:solidFill>
              </a:rPr>
              <a:t>Thank you </a:t>
            </a:r>
            <a:r>
              <a:rPr lang="en-US" sz="6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44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259364"/>
            <a:ext cx="9404723" cy="1400530"/>
          </a:xfrm>
        </p:spPr>
        <p:txBody>
          <a:bodyPr/>
          <a:lstStyle/>
          <a:p>
            <a:pPr algn="ctr" rtl="1"/>
            <a:r>
              <a:rPr lang="fa-IR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تعیین نوع و </a:t>
            </a:r>
            <a:r>
              <a:rPr lang="fa-IR" b="1" dirty="0">
                <a:solidFill>
                  <a:srgbClr val="FFFF00"/>
                </a:solidFill>
                <a:cs typeface="B Titr" panose="00000700000000000000" pitchFamily="2" charset="-78"/>
              </a:rPr>
              <a:t>ق</a:t>
            </a:r>
            <a:r>
              <a:rPr lang="fa-IR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الب </a:t>
            </a:r>
            <a:r>
              <a:rPr lang="en-US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Maze</a:t>
            </a:r>
            <a:endParaRPr lang="en-US" b="1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6" name="AutoShape 4" descr="The world's 6 most magnificent mazes | Booking.com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071154" y="1077724"/>
            <a:ext cx="9715319" cy="488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تنوع بسیار زیاد در اشکال </a:t>
            </a:r>
            <a:r>
              <a:rPr lang="en-US" sz="3200" b="1" dirty="0" smtClean="0">
                <a:cs typeface="B Nazanin" panose="00000400000000000000" pitchFamily="2" charset="-78"/>
              </a:rPr>
              <a:t>maze</a:t>
            </a:r>
            <a:r>
              <a:rPr lang="fa-IR" sz="3200" b="1" dirty="0" smtClean="0">
                <a:cs typeface="B Nazanin" panose="00000400000000000000" pitchFamily="2" charset="-78"/>
              </a:rPr>
              <a:t> ها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smtClean="0">
                <a:cs typeface="B Nazanin" panose="00000400000000000000" pitchFamily="2" charset="-78"/>
              </a:rPr>
              <a:t>Grid</a:t>
            </a:r>
            <a:r>
              <a:rPr lang="en-US" sz="2800" b="1" dirty="0" smtClean="0">
                <a:cs typeface="B Nazanin" panose="00000400000000000000" pitchFamily="2" charset="-78"/>
              </a:rPr>
              <a:t> maze</a:t>
            </a:r>
            <a:r>
              <a:rPr lang="fa-IR" sz="2800" b="1" dirty="0" smtClean="0">
                <a:cs typeface="B Nazanin" panose="00000400000000000000" pitchFamily="2" charset="-78"/>
              </a:rPr>
              <a:t> 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cs typeface="B Nazanin" panose="00000400000000000000" pitchFamily="2" charset="-78"/>
              </a:rPr>
              <a:t>استفاده از </a:t>
            </a:r>
            <a:r>
              <a:rPr lang="en-US" sz="2800" b="1" dirty="0" err="1" smtClean="0">
                <a:cs typeface="B Nazanin" panose="00000400000000000000" pitchFamily="2" charset="-78"/>
              </a:rPr>
              <a:t>std</a:t>
            </a:r>
            <a:r>
              <a:rPr lang="en-US" sz="2800" b="1" dirty="0" smtClean="0">
                <a:cs typeface="B Nazanin" panose="00000400000000000000" pitchFamily="2" charset="-78"/>
              </a:rPr>
              <a:t>::</a:t>
            </a:r>
            <a:r>
              <a:rPr lang="en-US" sz="3200" b="1" dirty="0" smtClean="0">
                <a:cs typeface="B Nazanin" panose="00000400000000000000" pitchFamily="2" charset="-78"/>
              </a:rPr>
              <a:t>vector</a:t>
            </a:r>
            <a:r>
              <a:rPr lang="fa-IR" sz="3200" b="1" dirty="0" smtClean="0">
                <a:cs typeface="B Nazanin" panose="00000400000000000000" pitchFamily="2" charset="-78"/>
              </a:rPr>
              <a:t> با جنس </a:t>
            </a:r>
            <a:r>
              <a:rPr lang="en-US" sz="3200" b="1" dirty="0" err="1" smtClean="0">
                <a:cs typeface="B Nazanin" panose="00000400000000000000" pitchFamily="2" charset="-78"/>
              </a:rPr>
              <a:t>int</a:t>
            </a:r>
            <a:endParaRPr lang="en-US" sz="2800" b="1" dirty="0">
              <a:cs typeface="B Nazanin" panose="00000400000000000000" pitchFamily="2" charset="-78"/>
            </a:endParaRPr>
          </a:p>
        </p:txBody>
      </p:sp>
      <p:sp>
        <p:nvSpPr>
          <p:cNvPr id="8" name="AutoShape 14" descr="This maze has three solutions. Can you solve them all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37,734 Maze Illustrations &amp;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60" y="3724346"/>
            <a:ext cx="3861085" cy="271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gorithm Examples - Clayton Pri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7992" r="5260" b="6105"/>
          <a:stretch/>
        </p:blipFill>
        <p:spPr bwMode="auto">
          <a:xfrm>
            <a:off x="6293315" y="3724346"/>
            <a:ext cx="3834288" cy="27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655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365" y="460305"/>
            <a:ext cx="9404723" cy="1017494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  <a:cs typeface="B Titr" panose="00000700000000000000" pitchFamily="2" charset="-78"/>
              </a:rPr>
              <a:t>Grid maze</a:t>
            </a:r>
            <a:endParaRPr lang="en-US" sz="4400" b="1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119" y="1325496"/>
            <a:ext cx="9797770" cy="4975411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Gadugi" panose="020B0502040204020203" pitchFamily="34" charset="0"/>
                <a:ea typeface="Gadugi" panose="020B0502040204020203" pitchFamily="34" charset="0"/>
                <a:cs typeface="B Nazanin" panose="00000400000000000000" pitchFamily="2" charset="-78"/>
              </a:rPr>
              <a:t>Start = </a:t>
            </a:r>
            <a:r>
              <a:rPr lang="en-US" sz="3200" b="1" dirty="0" smtClean="0">
                <a:latin typeface="Gadugi" panose="020B0502040204020203" pitchFamily="34" charset="0"/>
                <a:ea typeface="Gadugi" panose="020B0502040204020203" pitchFamily="34" charset="0"/>
                <a:cs typeface="B Nazanin" panose="00000400000000000000" pitchFamily="2" charset="-78"/>
              </a:rPr>
              <a:t>a</a:t>
            </a:r>
            <a:r>
              <a:rPr lang="en-US" sz="2800" b="1" dirty="0" smtClean="0">
                <a:latin typeface="Gadugi" panose="020B0502040204020203" pitchFamily="34" charset="0"/>
                <a:ea typeface="Gadugi" panose="020B0502040204020203" pitchFamily="34" charset="0"/>
                <a:cs typeface="B Nazanin" panose="00000400000000000000" pitchFamily="2" charset="-78"/>
              </a:rPr>
              <a:t>[0][0]  &amp; Goal = a[n-1][m-1]</a:t>
            </a: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latin typeface="Gadugi" panose="020B0502040204020203" pitchFamily="34" charset="0"/>
                <a:ea typeface="Gadugi" panose="020B0502040204020203" pitchFamily="34" charset="0"/>
                <a:cs typeface="B Nazanin" panose="00000400000000000000" pitchFamily="2" charset="-78"/>
              </a:rPr>
              <a:t>مشکل مانع در مسیر بصورت رندوم</a:t>
            </a: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latin typeface="Gadugi" panose="020B0502040204020203" pitchFamily="34" charset="0"/>
                <a:ea typeface="Gadugi" panose="020B0502040204020203" pitchFamily="34" charset="0"/>
                <a:cs typeface="B Nazanin" panose="00000400000000000000" pitchFamily="2" charset="-78"/>
              </a:rPr>
              <a:t>تعیین خانه های مسیر با اعداد طبیعی </a:t>
            </a: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latin typeface="Gadugi" panose="020B0502040204020203" pitchFamily="34" charset="0"/>
                <a:ea typeface="Gadugi" panose="020B0502040204020203" pitchFamily="34" charset="0"/>
                <a:cs typeface="B Nazanin" panose="00000400000000000000" pitchFamily="2" charset="-78"/>
              </a:rPr>
              <a:t>تعیین موانع با عدد قراردادی 100-</a:t>
            </a:r>
            <a:endParaRPr lang="en-US" sz="2800" b="1" dirty="0" smtClean="0">
              <a:latin typeface="Gadugi" panose="020B0502040204020203" pitchFamily="34" charset="0"/>
              <a:ea typeface="Gadugi" panose="020B0502040204020203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2800" b="1" dirty="0">
                <a:cs typeface="B Nazanin" panose="00000400000000000000" pitchFamily="2" charset="-78"/>
              </a:rPr>
              <a:t>لزوم یافتن مسیر در ابتدای ساخت </a:t>
            </a:r>
            <a:r>
              <a:rPr lang="en-US" sz="2800" b="1" dirty="0">
                <a:cs typeface="B Nazanin" panose="00000400000000000000" pitchFamily="2" charset="-78"/>
              </a:rPr>
              <a:t>maze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b="1" dirty="0">
              <a:latin typeface="Gadugi" panose="020B0502040204020203" pitchFamily="34" charset="0"/>
              <a:ea typeface="Gadugi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076" name="Picture 4" descr="DS 2D Array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6"/>
          <a:stretch/>
        </p:blipFill>
        <p:spPr bwMode="auto">
          <a:xfrm>
            <a:off x="683724" y="2342990"/>
            <a:ext cx="4657725" cy="3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3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310999"/>
            <a:ext cx="9404723" cy="1400530"/>
          </a:xfrm>
        </p:spPr>
        <p:txBody>
          <a:bodyPr/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</a:rPr>
              <a:t>DFS</a:t>
            </a:r>
            <a:endParaRPr lang="en-US" sz="44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152" y="1011264"/>
            <a:ext cx="9475041" cy="4760258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  </a:t>
            </a:r>
            <a:r>
              <a:rPr lang="en-US" sz="3200" b="1" dirty="0" smtClean="0">
                <a:cs typeface="B Nazanin" panose="00000400000000000000" pitchFamily="2" charset="-78"/>
              </a:rPr>
              <a:t>DFS</a:t>
            </a:r>
            <a:r>
              <a:rPr lang="fa-IR" sz="3200" b="1" dirty="0" smtClean="0">
                <a:cs typeface="B Nazanin" panose="00000400000000000000" pitchFamily="2" charset="-78"/>
              </a:rPr>
              <a:t> چیست؟</a:t>
            </a:r>
            <a:endParaRPr lang="en-US" sz="3200" b="1" dirty="0" smtClean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smtClean="0">
                <a:cs typeface="B Nazanin" panose="00000400000000000000" pitchFamily="2" charset="-78"/>
              </a:rPr>
              <a:t>DFS</a:t>
            </a:r>
            <a:r>
              <a:rPr lang="fa-IR" sz="3200" b="1" dirty="0" smtClean="0">
                <a:cs typeface="B Nazanin" panose="00000400000000000000" pitchFamily="2" charset="-78"/>
              </a:rPr>
              <a:t> در </a:t>
            </a:r>
            <a:r>
              <a:rPr lang="en-US" sz="3200" b="1" dirty="0" smtClean="0">
                <a:cs typeface="B Nazanin" panose="00000400000000000000" pitchFamily="2" charset="-78"/>
              </a:rPr>
              <a:t>Grid</a:t>
            </a:r>
            <a:r>
              <a:rPr lang="fa-IR" sz="3200" b="1" dirty="0" smtClean="0">
                <a:cs typeface="B Nazanin" panose="00000400000000000000" pitchFamily="2" charset="-78"/>
              </a:rPr>
              <a:t> به جای </a:t>
            </a:r>
            <a:r>
              <a:rPr lang="en-US" sz="3200" b="1" dirty="0" smtClean="0">
                <a:cs typeface="B Nazanin" panose="00000400000000000000" pitchFamily="2" charset="-78"/>
              </a:rPr>
              <a:t>Graph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pic>
        <p:nvPicPr>
          <p:cNvPr id="4098" name="Picture 2" descr="Algorithm - Maze Problem Solving (c++, DFS, opencv visualization) -  Programmer Sough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37" y="2871254"/>
            <a:ext cx="4098374" cy="34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le:Depth-First-Search.gif - Wikimedia Comm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965" y="2871254"/>
            <a:ext cx="4151182" cy="34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20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293" y="367936"/>
            <a:ext cx="9404723" cy="81425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DFS Implementation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7678" y="1524002"/>
            <a:ext cx="9364391" cy="4741816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cs typeface="B Nazanin" panose="00000400000000000000" pitchFamily="2" charset="-78"/>
              </a:rPr>
              <a:t>تعریف وکتور 2 بعدی </a:t>
            </a:r>
            <a:r>
              <a:rPr lang="en-US" sz="2800" b="1" dirty="0" smtClean="0">
                <a:cs typeface="B Nazanin" panose="00000400000000000000" pitchFamily="2" charset="-78"/>
              </a:rPr>
              <a:t>visited</a:t>
            </a:r>
            <a:endParaRPr lang="fa-IR" sz="2800" b="1" dirty="0" smtClean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cs typeface="B Nazanin" panose="00000400000000000000" pitchFamily="2" charset="-78"/>
              </a:rPr>
              <a:t>Push</a:t>
            </a:r>
            <a:r>
              <a:rPr lang="fa-IR" sz="2800" b="1" dirty="0">
                <a:cs typeface="B Nazanin" panose="00000400000000000000" pitchFamily="2" charset="-78"/>
              </a:rPr>
              <a:t> کردن مختصات </a:t>
            </a:r>
            <a:r>
              <a:rPr lang="en-US" sz="2800" b="1" dirty="0" smtClean="0">
                <a:cs typeface="B Nazanin" panose="00000400000000000000" pitchFamily="2" charset="-78"/>
              </a:rPr>
              <a:t>start</a:t>
            </a:r>
            <a:r>
              <a:rPr lang="fa-IR" sz="2800" b="1" dirty="0" smtClean="0">
                <a:cs typeface="B Nazanin" panose="00000400000000000000" pitchFamily="2" charset="-78"/>
              </a:rPr>
              <a:t> (</a:t>
            </a:r>
            <a:r>
              <a:rPr lang="en-US" sz="2800" b="1" dirty="0" err="1" smtClean="0">
                <a:cs typeface="B Nazanin" panose="00000400000000000000" pitchFamily="2" charset="-78"/>
              </a:rPr>
              <a:t>std</a:t>
            </a:r>
            <a:r>
              <a:rPr lang="en-US" sz="2800" b="1" dirty="0">
                <a:cs typeface="B Nazanin" panose="00000400000000000000" pitchFamily="2" charset="-78"/>
              </a:rPr>
              <a:t>::</a:t>
            </a:r>
            <a:r>
              <a:rPr lang="en-US" sz="2800" b="1" dirty="0" smtClean="0">
                <a:cs typeface="B Nazanin" panose="00000400000000000000" pitchFamily="2" charset="-78"/>
              </a:rPr>
              <a:t>pair</a:t>
            </a:r>
            <a:r>
              <a:rPr lang="fa-IR" sz="2800" b="1" dirty="0" smtClean="0">
                <a:cs typeface="B Nazanin" panose="00000400000000000000" pitchFamily="2" charset="-78"/>
              </a:rPr>
              <a:t>) </a:t>
            </a:r>
            <a:endParaRPr lang="en-US" sz="2800" b="1" dirty="0" smtClean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cs typeface="B Nazanin" panose="00000400000000000000" pitchFamily="2" charset="-78"/>
              </a:rPr>
              <a:t>pop</a:t>
            </a:r>
            <a:r>
              <a:rPr lang="fa-IR" sz="2800" b="1" dirty="0" smtClean="0">
                <a:cs typeface="B Nazanin" panose="00000400000000000000" pitchFamily="2" charset="-78"/>
              </a:rPr>
              <a:t> کردن خانه بالایی </a:t>
            </a:r>
            <a:r>
              <a:rPr lang="en-US" sz="2800" b="1" dirty="0" smtClean="0">
                <a:cs typeface="B Nazanin" panose="00000400000000000000" pitchFamily="2" charset="-78"/>
              </a:rPr>
              <a:t>stack</a:t>
            </a:r>
            <a:r>
              <a:rPr lang="fa-IR" sz="2800" b="1" dirty="0" smtClean="0">
                <a:cs typeface="B Nazanin" panose="00000400000000000000" pitchFamily="2" charset="-78"/>
              </a:rPr>
              <a:t> 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b="1" dirty="0" smtClean="0">
                <a:cs typeface="B Nazanin" panose="00000400000000000000" pitchFamily="2" charset="-78"/>
              </a:rPr>
              <a:t> </a:t>
            </a:r>
            <a:r>
              <a:rPr lang="en-US" sz="2800" b="1" dirty="0" smtClean="0">
                <a:cs typeface="B Nazanin" panose="00000400000000000000" pitchFamily="2" charset="-78"/>
              </a:rPr>
              <a:t>push</a:t>
            </a:r>
            <a:r>
              <a:rPr lang="fa-IR" sz="2800" b="1" dirty="0" smtClean="0">
                <a:cs typeface="B Nazanin" panose="00000400000000000000" pitchFamily="2" charset="-78"/>
              </a:rPr>
              <a:t> کردن مختصات تمام جهت های 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800" b="1" dirty="0" smtClean="0">
                <a:cs typeface="B Nazanin" panose="00000400000000000000" pitchFamily="2" charset="-78"/>
              </a:rPr>
              <a:t>      اطراف آن درصورت </a:t>
            </a:r>
            <a:r>
              <a:rPr lang="en-US" sz="2800" b="1" dirty="0" smtClean="0">
                <a:cs typeface="B Nazanin" panose="00000400000000000000" pitchFamily="2" charset="-78"/>
              </a:rPr>
              <a:t>valid</a:t>
            </a:r>
            <a:r>
              <a:rPr lang="fa-IR" sz="2800" b="1" dirty="0" smtClean="0">
                <a:cs typeface="B Nazanin" panose="00000400000000000000" pitchFamily="2" charset="-78"/>
              </a:rPr>
              <a:t> بودن</a:t>
            </a:r>
            <a:endParaRPr lang="en-US" sz="2800" b="1" dirty="0">
              <a:cs typeface="B Nazanin" panose="00000400000000000000" pitchFamily="2" charset="-78"/>
            </a:endParaRPr>
          </a:p>
        </p:txBody>
      </p:sp>
      <p:pic>
        <p:nvPicPr>
          <p:cNvPr id="4" name="Picture 4" descr="stack operations in c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2" y="1654629"/>
            <a:ext cx="5236813" cy="40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92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444009"/>
            <a:ext cx="9404723" cy="86227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Maze Generation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2" y="1410789"/>
            <a:ext cx="10354491" cy="4981303"/>
          </a:xfrm>
        </p:spPr>
        <p:txBody>
          <a:bodyPr/>
          <a:lstStyle/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علت </a:t>
            </a:r>
            <a:r>
              <a:rPr lang="fa-IR" sz="3200" b="1" dirty="0">
                <a:cs typeface="B Nazanin" panose="00000400000000000000" pitchFamily="2" charset="-78"/>
              </a:rPr>
              <a:t>استفاده از </a:t>
            </a:r>
            <a:r>
              <a:rPr lang="en-US" sz="3200" b="1" dirty="0">
                <a:cs typeface="B Nazanin" panose="00000400000000000000" pitchFamily="2" charset="-78"/>
              </a:rPr>
              <a:t>DFS</a:t>
            </a:r>
            <a:r>
              <a:rPr lang="fa-IR" sz="3200" b="1" dirty="0">
                <a:cs typeface="B Nazanin" panose="00000400000000000000" pitchFamily="2" charset="-78"/>
              </a:rPr>
              <a:t> برای </a:t>
            </a:r>
            <a:r>
              <a:rPr lang="fa-IR" sz="3200" b="1" dirty="0" smtClean="0">
                <a:cs typeface="B Nazanin" panose="00000400000000000000" pitchFamily="2" charset="-78"/>
              </a:rPr>
              <a:t>ساخت</a:t>
            </a:r>
            <a:endParaRPr lang="en-US" sz="3200" b="1" dirty="0" smtClean="0">
              <a:cs typeface="B Nazanin" panose="00000400000000000000" pitchFamily="2" charset="-78"/>
            </a:endParaRP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مشکل استفاده از </a:t>
            </a:r>
            <a:r>
              <a:rPr lang="en-US" sz="3200" b="1" dirty="0" smtClean="0">
                <a:cs typeface="B Nazanin" panose="00000400000000000000" pitchFamily="2" charset="-78"/>
              </a:rPr>
              <a:t>DFS</a:t>
            </a:r>
            <a:endParaRPr lang="fa-IR" sz="3200" b="1" dirty="0" smtClean="0">
              <a:cs typeface="B Nazanin" panose="00000400000000000000" pitchFamily="2" charset="-78"/>
            </a:endParaRP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200" b="1" dirty="0" err="1" smtClean="0">
                <a:cs typeface="B Nazanin" panose="00000400000000000000" pitchFamily="2" charset="-78"/>
              </a:rPr>
              <a:t>Coef</a:t>
            </a:r>
            <a:r>
              <a:rPr lang="en-US" sz="3200" b="1" dirty="0" smtClean="0">
                <a:cs typeface="B Nazanin" panose="00000400000000000000" pitchFamily="2" charset="-78"/>
              </a:rPr>
              <a:t> * (</a:t>
            </a:r>
            <a:r>
              <a:rPr lang="en-US" sz="3200" b="1" dirty="0" err="1" smtClean="0">
                <a:cs typeface="B Nazanin" panose="00000400000000000000" pitchFamily="2" charset="-78"/>
              </a:rPr>
              <a:t>rows+columns</a:t>
            </a:r>
            <a:r>
              <a:rPr lang="en-US" sz="3200" b="1" dirty="0" smtClean="0">
                <a:cs typeface="B Nazanin" panose="00000400000000000000" pitchFamily="2" charset="-78"/>
              </a:rPr>
              <a:t>)</a:t>
            </a: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آزادی کاربر در انتخاب درصد موانع</a:t>
            </a:r>
            <a:endParaRPr lang="en-US" sz="3200" b="1" dirty="0">
              <a:cs typeface="B Nazanin" panose="00000400000000000000" pitchFamily="2" charset="-78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AutoShape 2" descr="GitHub - seanperfecto/BFS-DFS-Pathfinder: BFS/DFS pathfinder visualizer  using JS/HTML Canv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GitHub - seanperfecto/BFS-DFS-Pathfinder: BFS/DFS pathfinder visualizer  using JS/HTML Canva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758694"/>
            <a:ext cx="4926868" cy="409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382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801" y="272143"/>
            <a:ext cx="8825658" cy="790303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rgbClr val="FFFF00"/>
                </a:solidFill>
              </a:rPr>
              <a:t>BFS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739972" y="950771"/>
            <a:ext cx="9989322" cy="519901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B</a:t>
            </a:r>
            <a:r>
              <a:rPr lang="en-US" sz="28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FS</a:t>
            </a:r>
            <a:r>
              <a:rPr lang="fa-IR" sz="28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چیست؟</a:t>
            </a:r>
            <a:endParaRPr lang="en-US" sz="2800" b="1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BFS</a:t>
            </a:r>
            <a:r>
              <a:rPr lang="fa-IR" sz="28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در </a:t>
            </a:r>
            <a:r>
              <a:rPr lang="en-US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Grid</a:t>
            </a:r>
            <a:r>
              <a:rPr lang="fa-IR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 به جای </a:t>
            </a:r>
            <a:r>
              <a:rPr lang="en-US" sz="2800" b="1" dirty="0">
                <a:solidFill>
                  <a:schemeClr val="tx1"/>
                </a:solidFill>
                <a:cs typeface="B Nazanin" panose="00000400000000000000" pitchFamily="2" charset="-78"/>
              </a:rPr>
              <a:t>Graph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052" name="Picture 4" descr="Algorithm Runtimes – Denis Peskov – NLP Research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01" y="2524152"/>
            <a:ext cx="3926541" cy="35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eadth First Search - CodeAbbe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171" y="2524152"/>
            <a:ext cx="3925082" cy="35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00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469" y="99843"/>
            <a:ext cx="9404723" cy="781051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BFS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2580" y="1332411"/>
            <a:ext cx="9564688" cy="5238206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نحوه پیاده سازی</a:t>
            </a:r>
            <a:r>
              <a:rPr lang="en-US" sz="3200" b="1" dirty="0" smtClean="0">
                <a:cs typeface="B Nazanin" panose="00000400000000000000" pitchFamily="2" charset="-78"/>
              </a:rPr>
              <a:t> </a:t>
            </a:r>
            <a:r>
              <a:rPr lang="fa-IR" sz="3200" b="1" dirty="0" smtClean="0">
                <a:cs typeface="B Nazanin" panose="00000400000000000000" pitchFamily="2" charset="-78"/>
              </a:rPr>
              <a:t> مشابه </a:t>
            </a:r>
            <a:r>
              <a:rPr lang="en-US" sz="3200" b="1" dirty="0" smtClean="0">
                <a:cs typeface="B Nazanin" panose="00000400000000000000" pitchFamily="2" charset="-78"/>
              </a:rPr>
              <a:t>DFS</a:t>
            </a: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200" b="1" dirty="0" smtClean="0">
                <a:cs typeface="B Nazanin" panose="00000400000000000000" pitchFamily="2" charset="-78"/>
              </a:rPr>
              <a:t>Queue</a:t>
            </a:r>
            <a:r>
              <a:rPr lang="fa-IR" sz="3200" b="1" dirty="0" smtClean="0">
                <a:cs typeface="B Nazanin" panose="00000400000000000000" pitchFamily="2" charset="-78"/>
              </a:rPr>
              <a:t> به جای </a:t>
            </a:r>
            <a:r>
              <a:rPr lang="en-US" sz="3200" b="1" dirty="0" smtClean="0">
                <a:cs typeface="B Nazanin" panose="00000400000000000000" pitchFamily="2" charset="-78"/>
              </a:rPr>
              <a:t>Stack</a:t>
            </a:r>
          </a:p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3200" b="1" dirty="0" smtClean="0">
                <a:cs typeface="B Nazanin" panose="00000400000000000000" pitchFamily="2" charset="-78"/>
              </a:rPr>
              <a:t>تعیین </a:t>
            </a:r>
            <a:r>
              <a:rPr lang="en-US" sz="3200" b="1" dirty="0" smtClean="0">
                <a:cs typeface="B Nazanin" panose="00000400000000000000" pitchFamily="2" charset="-78"/>
              </a:rPr>
              <a:t>parent</a:t>
            </a:r>
            <a:r>
              <a:rPr lang="fa-IR" sz="3200" b="1" dirty="0" smtClean="0">
                <a:cs typeface="B Nazanin" panose="00000400000000000000" pitchFamily="2" charset="-78"/>
              </a:rPr>
              <a:t> برای مسیریابی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pic>
        <p:nvPicPr>
          <p:cNvPr id="3074" name="Picture 2" descr="Types of Queue in Data structure | Queue Data structure Introduction and  Operation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91" y="1210428"/>
            <a:ext cx="4435340" cy="2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seanperfecto/BFS-DFS-Pathfinder: BFS/DFS pathfinder visualizer  using JS/HTML Canv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91" y="3811824"/>
            <a:ext cx="4435340" cy="263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379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425" y="429374"/>
            <a:ext cx="9404723" cy="70552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Path finding in BFS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0" y="1638570"/>
            <a:ext cx="10650586" cy="4431305"/>
          </a:xfrm>
        </p:spPr>
        <p:txBody>
          <a:bodyPr>
            <a:normAutofit/>
          </a:bodyPr>
          <a:lstStyle/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b="1" dirty="0" smtClean="0">
                <a:cs typeface="B Nazanin" panose="00000400000000000000" pitchFamily="2" charset="-78"/>
              </a:rPr>
              <a:t>ساختن یک </a:t>
            </a:r>
            <a:r>
              <a:rPr lang="en-US" sz="2800" b="1" dirty="0" err="1" smtClean="0">
                <a:cs typeface="B Nazanin" panose="00000400000000000000" pitchFamily="2" charset="-78"/>
              </a:rPr>
              <a:t>std</a:t>
            </a:r>
            <a:r>
              <a:rPr lang="en-US" sz="2800" b="1" dirty="0" smtClean="0">
                <a:cs typeface="B Nazanin" panose="00000400000000000000" pitchFamily="2" charset="-78"/>
              </a:rPr>
              <a:t>::Vector</a:t>
            </a:r>
            <a:r>
              <a:rPr lang="fa-IR" sz="2800" b="1" dirty="0" smtClean="0">
                <a:cs typeface="B Nazanin" panose="00000400000000000000" pitchFamily="2" charset="-78"/>
              </a:rPr>
              <a:t> دوبعدی به نام </a:t>
            </a:r>
            <a:r>
              <a:rPr lang="en-US" sz="2800" b="1" dirty="0" err="1" smtClean="0">
                <a:cs typeface="B Nazanin" panose="00000400000000000000" pitchFamily="2" charset="-78"/>
              </a:rPr>
              <a:t>parent_maze</a:t>
            </a:r>
            <a:endParaRPr lang="en-US" sz="2800" b="1" dirty="0" smtClean="0">
              <a:cs typeface="B Nazanin" panose="00000400000000000000" pitchFamily="2" charset="-78"/>
            </a:endParaRP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b="1" dirty="0" smtClean="0">
                <a:cs typeface="B Nazanin" panose="00000400000000000000" pitchFamily="2" charset="-78"/>
              </a:rPr>
              <a:t>مقدار دهی خانه های آن به صورت سطری</a:t>
            </a: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b="1" dirty="0" smtClean="0">
                <a:cs typeface="B Nazanin" panose="00000400000000000000" pitchFamily="2" charset="-78"/>
              </a:rPr>
              <a:t>ساختن یک </a:t>
            </a:r>
            <a:r>
              <a:rPr lang="en-US" sz="2800" b="1" dirty="0" err="1">
                <a:cs typeface="B Nazanin" panose="00000400000000000000" pitchFamily="2" charset="-78"/>
              </a:rPr>
              <a:t>std</a:t>
            </a:r>
            <a:r>
              <a:rPr lang="en-US" sz="2800" b="1" dirty="0">
                <a:cs typeface="B Nazanin" panose="00000400000000000000" pitchFamily="2" charset="-78"/>
              </a:rPr>
              <a:t>::</a:t>
            </a:r>
            <a:r>
              <a:rPr lang="en-US" sz="2800" b="1" dirty="0" smtClean="0">
                <a:cs typeface="B Nazanin" panose="00000400000000000000" pitchFamily="2" charset="-78"/>
              </a:rPr>
              <a:t>Vector</a:t>
            </a:r>
            <a:r>
              <a:rPr lang="fa-IR" sz="2800" b="1" dirty="0" smtClean="0">
                <a:cs typeface="B Nazanin" panose="00000400000000000000" pitchFamily="2" charset="-78"/>
              </a:rPr>
              <a:t> تک بعدی به نام </a:t>
            </a:r>
            <a:r>
              <a:rPr lang="en-US" sz="2800" b="1" dirty="0" err="1" smtClean="0">
                <a:cs typeface="B Nazanin" panose="00000400000000000000" pitchFamily="2" charset="-78"/>
              </a:rPr>
              <a:t>parent_vector</a:t>
            </a:r>
            <a:endParaRPr lang="fa-IR" sz="2800" b="1" dirty="0" smtClean="0">
              <a:cs typeface="B Nazanin" panose="00000400000000000000" pitchFamily="2" charset="-78"/>
            </a:endParaRP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b="1" dirty="0" smtClean="0">
                <a:cs typeface="B Nazanin" panose="00000400000000000000" pitchFamily="2" charset="-78"/>
              </a:rPr>
              <a:t>تعریف توابع </a:t>
            </a:r>
            <a:r>
              <a:rPr lang="en-US" sz="2800" b="1" dirty="0" err="1" smtClean="0">
                <a:cs typeface="B Nazanin" panose="00000400000000000000" pitchFamily="2" charset="-78"/>
              </a:rPr>
              <a:t>point_to_cordinates</a:t>
            </a:r>
            <a:r>
              <a:rPr lang="en-US" sz="2800" b="1" dirty="0" smtClean="0"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cs typeface="B Nazanin" panose="00000400000000000000" pitchFamily="2" charset="-78"/>
              </a:rPr>
              <a:t> و </a:t>
            </a:r>
            <a:r>
              <a:rPr lang="en-US" sz="2800" b="1" dirty="0" err="1" smtClean="0">
                <a:cs typeface="B Nazanin" panose="00000400000000000000" pitchFamily="2" charset="-78"/>
              </a:rPr>
              <a:t>cordinates_to_point</a:t>
            </a:r>
            <a:endParaRPr lang="en-US" sz="2800" b="1" dirty="0" smtClean="0">
              <a:cs typeface="B Nazanin" panose="00000400000000000000" pitchFamily="2" charset="-78"/>
            </a:endParaRPr>
          </a:p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fa-IR" sz="2800" b="1" dirty="0" smtClean="0">
                <a:cs typeface="B Nazanin" panose="00000400000000000000" pitchFamily="2" charset="-78"/>
              </a:rPr>
              <a:t>یافتن مسیر با استفاده از </a:t>
            </a:r>
            <a:r>
              <a:rPr lang="en-US" sz="2800" b="1" dirty="0" err="1" smtClean="0">
                <a:cs typeface="B Nazanin" panose="00000400000000000000" pitchFamily="2" charset="-78"/>
              </a:rPr>
              <a:t>parent_vector</a:t>
            </a:r>
            <a:r>
              <a:rPr lang="fa-IR" sz="2800" b="1" dirty="0" smtClean="0">
                <a:cs typeface="B Nazanin" panose="00000400000000000000" pitchFamily="2" charset="-78"/>
              </a:rPr>
              <a:t> به صورت بازگشتی</a:t>
            </a:r>
            <a:endParaRPr lang="en-US" sz="2800" b="1" dirty="0" smtClean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201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329</TotalTime>
  <Words>376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 Nazanin</vt:lpstr>
      <vt:lpstr>B Titr</vt:lpstr>
      <vt:lpstr>Century Gothic</vt:lpstr>
      <vt:lpstr>Gadugi</vt:lpstr>
      <vt:lpstr>Times New Roman</vt:lpstr>
      <vt:lpstr>Wingdings</vt:lpstr>
      <vt:lpstr>Wingdings 3</vt:lpstr>
      <vt:lpstr>Ion</vt:lpstr>
      <vt:lpstr>به نام خدا   </vt:lpstr>
      <vt:lpstr>تعیین نوع و قالب Maze</vt:lpstr>
      <vt:lpstr>Grid maze</vt:lpstr>
      <vt:lpstr>DFS</vt:lpstr>
      <vt:lpstr>DFS Implementation</vt:lpstr>
      <vt:lpstr>Maze Generation</vt:lpstr>
      <vt:lpstr>BFS</vt:lpstr>
      <vt:lpstr>BFS Implementation</vt:lpstr>
      <vt:lpstr>Path finding in BFS</vt:lpstr>
      <vt:lpstr>Path finding in BFS</vt:lpstr>
      <vt:lpstr>Path finding in BFS</vt:lpstr>
      <vt:lpstr>Bidirectional search</vt:lpstr>
      <vt:lpstr>Bidirectional search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 میانی درس برنامه نویسی پیشرفته  دکتر جهانشهاهی بهار 1400</dc:title>
  <dc:creator>Asus</dc:creator>
  <cp:lastModifiedBy>Asus</cp:lastModifiedBy>
  <cp:revision>30</cp:revision>
  <dcterms:created xsi:type="dcterms:W3CDTF">2021-06-01T11:24:41Z</dcterms:created>
  <dcterms:modified xsi:type="dcterms:W3CDTF">2021-06-05T09:00:56Z</dcterms:modified>
</cp:coreProperties>
</file>